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1B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/reports/assets/evulnable-logo-pri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57200"/>
            <a:ext cx="2116667" cy="571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943600" y="457200"/>
            <a:ext cx="57908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spc="600" kern="0" dirty="0">
                <a:solidFill>
                  <a:srgbClr val="B4B9C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MONTHLY PATCH TUESDAY BRIEFING</a:t>
            </a:r>
            <a:endParaRPr lang="en-US" sz="1200" dirty="0"/>
          </a:p>
        </p:txBody>
      </p:sp>
      <p:sp>
        <p:nvSpPr>
          <p:cNvPr id="4" name="Shape 1"/>
          <p:cNvSpPr/>
          <p:nvPr/>
        </p:nvSpPr>
        <p:spPr>
          <a:xfrm>
            <a:off x="457200" y="1691640"/>
            <a:ext cx="1143000" cy="50800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5" name="Text 2"/>
          <p:cNvSpPr txBox="1"/>
          <p:nvPr/>
        </p:nvSpPr>
        <p:spPr>
          <a:xfrm>
            <a:off x="457200" y="1965960"/>
            <a:ext cx="11277295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5600" b="1" spc="-50" kern="0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Microsoft Security Updates — August 2026</a:t>
            </a:r>
            <a:endParaRPr lang="en-US" sz="5600" dirty="0"/>
          </a:p>
        </p:txBody>
      </p:sp>
      <p:sp>
        <p:nvSpPr>
          <p:cNvPr id="6" name="Text 3"/>
          <p:cNvSpPr txBox="1"/>
          <p:nvPr/>
        </p:nvSpPr>
        <p:spPr>
          <a:xfrm>
            <a:off x="457200" y="4069080"/>
            <a:ext cx="9905695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C6CAD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 of this release's 448 Microsoft CVEs are already being exploited. This deck is generated directly from EVULNABLE's live Microsoft Security Update Guide, CISA KEV and FIRST EPSS data - the same numbers on evulnable.com/advisories.</a:t>
            </a:r>
            <a:endParaRPr lang="en-US" sz="1100" dirty="0"/>
          </a:p>
        </p:txBody>
      </p:sp>
      <p:sp>
        <p:nvSpPr>
          <p:cNvPr id="7" name="Text 4"/>
          <p:cNvSpPr txBox="1"/>
          <p:nvPr/>
        </p:nvSpPr>
        <p:spPr>
          <a:xfrm>
            <a:off x="457200" y="571500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RELEASED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457200" y="600760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2026-08-11</a:t>
            </a:r>
            <a:endParaRPr lang="en-US" sz="1700" dirty="0"/>
          </a:p>
        </p:txBody>
      </p:sp>
      <p:sp>
        <p:nvSpPr>
          <p:cNvPr id="9" name="Text 6"/>
          <p:cNvSpPr txBox="1"/>
          <p:nvPr/>
        </p:nvSpPr>
        <p:spPr>
          <a:xfrm>
            <a:off x="2697480" y="57150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DATA PREPARED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2697480" y="600760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2026-09-07</a:t>
            </a:r>
            <a:endParaRPr lang="en-US" sz="1700" dirty="0"/>
          </a:p>
        </p:txBody>
      </p:sp>
      <p:sp>
        <p:nvSpPr>
          <p:cNvPr id="11" name="Text 8"/>
          <p:cNvSpPr txBox="1"/>
          <p:nvPr/>
        </p:nvSpPr>
        <p:spPr>
          <a:xfrm>
            <a:off x="5394960" y="57150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STATUS</a:t>
            </a:r>
            <a:endParaRPr lang="en-US" sz="1100" dirty="0"/>
          </a:p>
        </p:txBody>
      </p:sp>
      <p:sp>
        <p:nvSpPr>
          <p:cNvPr id="12" name="Text 9"/>
          <p:cNvSpPr txBox="1"/>
          <p:nvPr/>
        </p:nvSpPr>
        <p:spPr>
          <a:xfrm>
            <a:off x="5394960" y="6007608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Live — generated on request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6858000"/>
          </a:xfrm>
          <a:prstGeom prst="rect">
            <a:avLst/>
          </a:prstGeom>
          <a:solidFill>
            <a:srgbClr val="101B3D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365760" y="411480"/>
            <a:ext cx="1935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50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01</a:t>
            </a:r>
            <a:endParaRPr lang="en-US" sz="4500" dirty="0"/>
          </a:p>
        </p:txBody>
      </p:sp>
      <p:sp>
        <p:nvSpPr>
          <p:cNvPr id="4" name="Text 2"/>
          <p:cNvSpPr txBox="1"/>
          <p:nvPr/>
        </p:nvSpPr>
        <p:spPr>
          <a:xfrm>
            <a:off x="365760" y="1188720"/>
            <a:ext cx="1935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4B9C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EXECUTIVE SNAPSHOT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365760" y="1536192"/>
            <a:ext cx="1935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900" b="1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August 2026 Patch Tuesday — At a Glance</a:t>
            </a:r>
            <a:endParaRPr lang="en-US" sz="1900" dirty="0"/>
          </a:p>
        </p:txBody>
      </p:sp>
      <p:sp>
        <p:nvSpPr>
          <p:cNvPr id="6" name="Text 4"/>
          <p:cNvSpPr txBox="1"/>
          <p:nvPr/>
        </p:nvSpPr>
        <p:spPr>
          <a:xfrm>
            <a:off x="365760" y="3364992"/>
            <a:ext cx="1935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C6CAD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 confirmed actively exploited CVE. Everything else in this release shows no evidence of active exploitation.</a:t>
            </a:r>
            <a:endParaRPr lang="en-US" sz="1000" dirty="0"/>
          </a:p>
        </p:txBody>
      </p:sp>
      <p:pic>
        <p:nvPicPr>
          <p:cNvPr id="7" name="Image 0" descr="/app/reports/assets/evulnable-logo-pri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6090920"/>
            <a:ext cx="1317037" cy="355600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3124200" y="45720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0" dirty="0">
                <a:solidFill>
                  <a:srgbClr val="101B3D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448</a:t>
            </a:r>
            <a:endParaRPr lang="en-US" sz="7000" dirty="0"/>
          </a:p>
        </p:txBody>
      </p:sp>
      <p:sp>
        <p:nvSpPr>
          <p:cNvPr id="9" name="Text 6"/>
          <p:cNvSpPr txBox="1"/>
          <p:nvPr/>
        </p:nvSpPr>
        <p:spPr>
          <a:xfrm>
            <a:off x="3124200" y="1645920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spc="200" kern="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Microsoft CVEs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3124200" y="194767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Microsoft-authored only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730240" y="457200"/>
            <a:ext cx="2862428" cy="0"/>
          </a:xfrm>
          <a:prstGeom prst="line">
            <a:avLst/>
          </a:prstGeom>
          <a:noFill/>
          <a:ln w="38100">
            <a:solidFill>
              <a:srgbClr val="F0B429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5730240" y="548640"/>
            <a:ext cx="2862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2800" dirty="0"/>
          </a:p>
        </p:txBody>
      </p:sp>
      <p:sp>
        <p:nvSpPr>
          <p:cNvPr id="13" name="Text 10"/>
          <p:cNvSpPr txBox="1"/>
          <p:nvPr/>
        </p:nvSpPr>
        <p:spPr>
          <a:xfrm>
            <a:off x="5730240" y="1078992"/>
            <a:ext cx="28624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50" kern="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Actively Exploited</a:t>
            </a:r>
            <a:endParaRPr lang="en-US" sz="1400" dirty="0"/>
          </a:p>
        </p:txBody>
      </p:sp>
      <p:sp>
        <p:nvSpPr>
          <p:cNvPr id="14" name="Text 11"/>
          <p:cNvSpPr txBox="1"/>
          <p:nvPr/>
        </p:nvSpPr>
        <p:spPr>
          <a:xfrm>
            <a:off x="5730240" y="1353312"/>
            <a:ext cx="28624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CVE-2026-68820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8872068" y="457200"/>
            <a:ext cx="2862428" cy="0"/>
          </a:xfrm>
          <a:prstGeom prst="line">
            <a:avLst/>
          </a:prstGeom>
          <a:noFill/>
          <a:ln w="38100">
            <a:solidFill>
              <a:srgbClr val="F0B429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872068" y="548640"/>
            <a:ext cx="2862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2800" dirty="0"/>
          </a:p>
        </p:txBody>
      </p:sp>
      <p:sp>
        <p:nvSpPr>
          <p:cNvPr id="17" name="Text 14"/>
          <p:cNvSpPr txBox="1"/>
          <p:nvPr/>
        </p:nvSpPr>
        <p:spPr>
          <a:xfrm>
            <a:off x="8872068" y="1078992"/>
            <a:ext cx="28624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50" kern="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CISA KEV-Listed</a:t>
            </a:r>
            <a:endParaRPr lang="en-US" sz="1400" dirty="0"/>
          </a:p>
        </p:txBody>
      </p:sp>
      <p:sp>
        <p:nvSpPr>
          <p:cNvPr id="18" name="Text 15"/>
          <p:cNvSpPr txBox="1"/>
          <p:nvPr/>
        </p:nvSpPr>
        <p:spPr>
          <a:xfrm>
            <a:off x="8872068" y="1353312"/>
            <a:ext cx="28624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Same CVE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730240" y="1691640"/>
            <a:ext cx="2862428" cy="0"/>
          </a:xfrm>
          <a:prstGeom prst="line">
            <a:avLst/>
          </a:prstGeom>
          <a:noFill/>
          <a:ln w="38100">
            <a:solidFill>
              <a:srgbClr val="DDE2EE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5730240" y="1783080"/>
            <a:ext cx="2862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84</a:t>
            </a:r>
            <a:endParaRPr lang="en-US" sz="2800" dirty="0"/>
          </a:p>
        </p:txBody>
      </p:sp>
      <p:sp>
        <p:nvSpPr>
          <p:cNvPr id="21" name="Text 18"/>
          <p:cNvSpPr txBox="1"/>
          <p:nvPr/>
        </p:nvSpPr>
        <p:spPr>
          <a:xfrm>
            <a:off x="5730240" y="2313432"/>
            <a:ext cx="28624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50" kern="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Critical</a:t>
            </a:r>
            <a:endParaRPr lang="en-US" sz="1400" dirty="0"/>
          </a:p>
        </p:txBody>
      </p:sp>
      <p:sp>
        <p:nvSpPr>
          <p:cNvPr id="22" name="Text 19"/>
          <p:cNvSpPr txBox="1"/>
          <p:nvPr/>
        </p:nvSpPr>
        <p:spPr>
          <a:xfrm>
            <a:off x="5730240" y="2587752"/>
            <a:ext cx="28624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362 Important · 1 Moderate · 1 unrated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8872068" y="1691640"/>
            <a:ext cx="2862428" cy="0"/>
          </a:xfrm>
          <a:prstGeom prst="line">
            <a:avLst/>
          </a:prstGeom>
          <a:noFill/>
          <a:ln w="38100">
            <a:solidFill>
              <a:srgbClr val="DDE2EE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8872068" y="1783080"/>
            <a:ext cx="2862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</a:t>
            </a:r>
            <a:endParaRPr lang="en-US" sz="2800" dirty="0"/>
          </a:p>
        </p:txBody>
      </p:sp>
      <p:sp>
        <p:nvSpPr>
          <p:cNvPr id="25" name="Text 22"/>
          <p:cNvSpPr txBox="1"/>
          <p:nvPr/>
        </p:nvSpPr>
        <p:spPr>
          <a:xfrm>
            <a:off x="8872068" y="2313432"/>
            <a:ext cx="28624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50" kern="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Publicly Disclosed Pre-Patch</a:t>
            </a:r>
            <a:endParaRPr lang="en-US" sz="1400" dirty="0"/>
          </a:p>
        </p:txBody>
      </p:sp>
      <p:sp>
        <p:nvSpPr>
          <p:cNvPr id="26" name="Text 23"/>
          <p:cNvSpPr txBox="1"/>
          <p:nvPr/>
        </p:nvSpPr>
        <p:spPr>
          <a:xfrm>
            <a:off x="8872068" y="2587752"/>
            <a:ext cx="28624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Before a fix shipped</a:t>
            </a:r>
            <a:endParaRPr lang="en-US" sz="1400" dirty="0"/>
          </a:p>
        </p:txBody>
      </p:sp>
      <p:sp>
        <p:nvSpPr>
          <p:cNvPr id="27" name="Text 24"/>
          <p:cNvSpPr txBox="1"/>
          <p:nvPr/>
        </p:nvSpPr>
        <p:spPr>
          <a:xfrm>
            <a:off x="3124200" y="2880360"/>
            <a:ext cx="861029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SEVERITY DISTRIBUTION (MICROSOFT RATING)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3124200" y="3154680"/>
            <a:ext cx="1614430" cy="279400"/>
          </a:xfrm>
          <a:prstGeom prst="rect">
            <a:avLst/>
          </a:prstGeom>
          <a:solidFill>
            <a:srgbClr val="3D6FF0"/>
          </a:solidFill>
          <a:ln/>
        </p:spPr>
      </p:sp>
      <p:sp>
        <p:nvSpPr>
          <p:cNvPr id="29" name="Shape 26"/>
          <p:cNvSpPr/>
          <p:nvPr/>
        </p:nvSpPr>
        <p:spPr>
          <a:xfrm>
            <a:off x="4738630" y="3154680"/>
            <a:ext cx="6957426" cy="279400"/>
          </a:xfrm>
          <a:prstGeom prst="rect">
            <a:avLst/>
          </a:prstGeom>
          <a:solidFill>
            <a:srgbClr val="2A3B6E"/>
          </a:solidFill>
          <a:ln/>
        </p:spPr>
      </p:sp>
      <p:sp>
        <p:nvSpPr>
          <p:cNvPr id="30" name="Shape 27"/>
          <p:cNvSpPr/>
          <p:nvPr/>
        </p:nvSpPr>
        <p:spPr>
          <a:xfrm>
            <a:off x="11696056" y="3154680"/>
            <a:ext cx="19219" cy="279400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31" name="Shape 28"/>
          <p:cNvSpPr/>
          <p:nvPr/>
        </p:nvSpPr>
        <p:spPr>
          <a:xfrm>
            <a:off x="11715276" y="3154680"/>
            <a:ext cx="19219" cy="279400"/>
          </a:xfrm>
          <a:prstGeom prst="rect">
            <a:avLst/>
          </a:prstGeom>
          <a:solidFill>
            <a:srgbClr val="DDE2EE"/>
          </a:solidFill>
          <a:ln/>
        </p:spPr>
      </p:sp>
      <p:sp>
        <p:nvSpPr>
          <p:cNvPr id="32" name="Text 29"/>
          <p:cNvSpPr txBox="1"/>
          <p:nvPr/>
        </p:nvSpPr>
        <p:spPr>
          <a:xfrm>
            <a:off x="3124200" y="35712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Critical  </a:t>
            </a:r>
            <a:pPr indent="0" marL="0">
              <a:buNone/>
            </a:pPr>
            <a:r>
              <a:rPr lang="en-US" sz="1400" b="1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84</a:t>
            </a:r>
            <a:endParaRPr lang="en-US" sz="1400" dirty="0"/>
          </a:p>
        </p:txBody>
      </p:sp>
      <p:sp>
        <p:nvSpPr>
          <p:cNvPr id="33" name="Text 30"/>
          <p:cNvSpPr txBox="1"/>
          <p:nvPr/>
        </p:nvSpPr>
        <p:spPr>
          <a:xfrm>
            <a:off x="4815840" y="35712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Important  </a:t>
            </a:r>
            <a:pPr indent="0" marL="0">
              <a:buNone/>
            </a:pPr>
            <a:r>
              <a:rPr lang="en-US" sz="1400" b="1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362</a:t>
            </a:r>
            <a:endParaRPr lang="en-US" sz="1400" dirty="0"/>
          </a:p>
        </p:txBody>
      </p:sp>
      <p:sp>
        <p:nvSpPr>
          <p:cNvPr id="34" name="Text 31"/>
          <p:cNvSpPr txBox="1"/>
          <p:nvPr/>
        </p:nvSpPr>
        <p:spPr>
          <a:xfrm>
            <a:off x="6507480" y="35712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Moderate  </a:t>
            </a:r>
            <a:pPr indent="0" marL="0">
              <a:buNone/>
            </a:pPr>
            <a:r>
              <a:rPr lang="en-US" sz="1400" b="1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1400" dirty="0"/>
          </a:p>
        </p:txBody>
      </p:sp>
      <p:sp>
        <p:nvSpPr>
          <p:cNvPr id="35" name="Text 32"/>
          <p:cNvSpPr txBox="1"/>
          <p:nvPr/>
        </p:nvSpPr>
        <p:spPr>
          <a:xfrm>
            <a:off x="8199120" y="35712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Not rated  </a:t>
            </a:r>
            <a:pPr indent="0" marL="0">
              <a:buNone/>
            </a:pPr>
            <a:r>
              <a:rPr lang="en-US" sz="1400" b="1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1400" dirty="0"/>
          </a:p>
        </p:txBody>
      </p:sp>
      <p:sp>
        <p:nvSpPr>
          <p:cNvPr id="36" name="Shape 33"/>
          <p:cNvSpPr/>
          <p:nvPr/>
        </p:nvSpPr>
        <p:spPr>
          <a:xfrm>
            <a:off x="3124200" y="3937000"/>
            <a:ext cx="8610295" cy="0"/>
          </a:xfrm>
          <a:prstGeom prst="line">
            <a:avLst/>
          </a:prstGeom>
          <a:noFill/>
          <a:ln w="12700">
            <a:solidFill>
              <a:srgbClr val="DDE2EE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3124200" y="4074160"/>
            <a:ext cx="861029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WHY THIS COUNT DIFFERS FROM OTHER VENDORS</a:t>
            </a:r>
            <a:endParaRPr lang="en-US" sz="1100" dirty="0"/>
          </a:p>
        </p:txBody>
      </p:sp>
      <p:sp>
        <p:nvSpPr>
          <p:cNvPr id="38" name="Text 35"/>
          <p:cNvSpPr txBox="1"/>
          <p:nvPr/>
        </p:nvSpPr>
        <p:spPr>
          <a:xfrm>
            <a:off x="3124200" y="4348480"/>
            <a:ext cx="8610295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Microsoft's feed for this release contains 1,645 total records: 448 Microsoft-authored Patch Tuesday CVEs, and 1,197 third-party CVEs Microsoft republishes (Chromium/Edge, Azure Linux). Rapid7 and Tenable report different counts for the same release because they apply their own, not fully published, methodology. EVULNABLE's Microsoft-only figure is meant to land in the same ballpark, not match exactly.</a:t>
            </a:r>
            <a:endParaRPr lang="en-US" sz="1400" dirty="0"/>
          </a:p>
        </p:txBody>
      </p:sp>
      <p:sp>
        <p:nvSpPr>
          <p:cNvPr id="39" name="Text 36"/>
          <p:cNvSpPr txBox="1"/>
          <p:nvPr/>
        </p:nvSpPr>
        <p:spPr>
          <a:xfrm>
            <a:off x="3124200" y="6583680"/>
            <a:ext cx="645772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MONTHLY PATCH TUESDAY BRIEFING (MICROSOFT ONLY)</a:t>
            </a:r>
            <a:endParaRPr lang="en-US" sz="1100" dirty="0"/>
          </a:p>
        </p:txBody>
      </p:sp>
      <p:sp>
        <p:nvSpPr>
          <p:cNvPr id="40" name="Text 37"/>
          <p:cNvSpPr txBox="1"/>
          <p:nvPr/>
        </p:nvSpPr>
        <p:spPr>
          <a:xfrm>
            <a:off x="10088575" y="658368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SLIDE 1 OF 3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59000" cy="6858000"/>
          </a:xfrm>
          <a:prstGeom prst="rect">
            <a:avLst/>
          </a:prstGeom>
          <a:solidFill>
            <a:srgbClr val="101B3D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274320" y="365760"/>
            <a:ext cx="161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50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02</a:t>
            </a:r>
            <a:endParaRPr lang="en-US" sz="4500" dirty="0"/>
          </a:p>
        </p:txBody>
      </p:sp>
      <p:sp>
        <p:nvSpPr>
          <p:cNvPr id="4" name="Text 2"/>
          <p:cNvSpPr txBox="1"/>
          <p:nvPr/>
        </p:nvSpPr>
        <p:spPr>
          <a:xfrm>
            <a:off x="274320" y="1115568"/>
            <a:ext cx="161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B4B9C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PRIORITIZATION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274320" y="1444752"/>
            <a:ext cx="16103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700" b="1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What Should Be Patched First</a:t>
            </a:r>
            <a:endParaRPr lang="en-US" sz="1700" dirty="0"/>
          </a:p>
        </p:txBody>
      </p:sp>
      <p:pic>
        <p:nvPicPr>
          <p:cNvPr id="6" name="Image 0" descr="/app/reports/assets/evulnable-logo-pri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6162040"/>
            <a:ext cx="1222963" cy="33020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2514600" y="365760"/>
            <a:ext cx="93214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Ranked by eVulnAble Risk Score (EVRS) — CVSS, FIRST EPSS, CISA KEV, confirmed exploitation, disclosure and Microsoft's own Exploitability Index, not CVSS alone.</a:t>
            </a:r>
            <a:endParaRPr lang="en-US" sz="14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514600" y="932688"/>
          <a:ext cx="9321495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971800"/>
                <a:gridCol w="685800"/>
                <a:gridCol w="1005840"/>
                <a:gridCol w="1097280"/>
                <a:gridCol w="594360"/>
                <a:gridCol w="1594714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TITLE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EVRS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BAND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FLAGS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CVSS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ACTION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8A5A06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CVE-2026-68820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Ancillary Function Driver for W...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8A5A06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75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8A5A06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Urgent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Exploited, KEV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7.0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Patch This Cycle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CVE-2026-62832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User Profile Service Elevation 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34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Disclosed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7.8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CVE-2026-69414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Microsoft Defender Elevation of Privile...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33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Disclosed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7.8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CVE-2026-72971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Container Isolation FS Filter D...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24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Disclosed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5.5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CVE-2026-59124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Microsoft High Performance Computing (H...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19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—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9.8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CVE-2026-62893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Deployment Services TFTP Server...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19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—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9.8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CVE-2026-59133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Microsoft High Performance Computing (H...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18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—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8.8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CVE-2026-62823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DHCP Server Remote Code Executi...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18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—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8.8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</a:tbl>
          </a:graphicData>
        </a:graphic>
      </p:graphicFrame>
      <p:sp>
        <p:nvSpPr>
          <p:cNvPr id="9" name="Text 5"/>
          <p:cNvSpPr txBox="1"/>
          <p:nvPr/>
        </p:nvSpPr>
        <p:spPr>
          <a:xfrm>
            <a:off x="2514600" y="5550408"/>
            <a:ext cx="9321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Notice: only the top-ranked item clears the Urgent band or higher. Several lower-ranked items may carry higher raw CVSS scores - they rank lower because there is no evidence of real-world exploitation (no EPSS spike, no KEV listing, no disclosure). This is EVRS weighting real-world signal over CVSS alone.</a:t>
            </a:r>
            <a:endParaRPr lang="en-US" sz="1400" dirty="0"/>
          </a:p>
        </p:txBody>
      </p:sp>
      <p:sp>
        <p:nvSpPr>
          <p:cNvPr id="10" name="Text 6"/>
          <p:cNvSpPr txBox="1"/>
          <p:nvPr/>
        </p:nvSpPr>
        <p:spPr>
          <a:xfrm>
            <a:off x="2514600" y="6537960"/>
            <a:ext cx="699112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MONTHLY PATCH TUESDAY BRIEFING (MICROSOFT ONLY)</a:t>
            </a:r>
            <a:endParaRPr lang="en-US" sz="1100" dirty="0"/>
          </a:p>
        </p:txBody>
      </p:sp>
      <p:sp>
        <p:nvSpPr>
          <p:cNvPr id="11" name="Text 7"/>
          <p:cNvSpPr txBox="1"/>
          <p:nvPr/>
        </p:nvSpPr>
        <p:spPr>
          <a:xfrm>
            <a:off x="10190175" y="65379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SLIDE 2 OF 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6858000"/>
          </a:xfrm>
          <a:prstGeom prst="rect">
            <a:avLst/>
          </a:prstGeom>
          <a:solidFill>
            <a:srgbClr val="101B3D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365760" y="411480"/>
            <a:ext cx="1935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50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03</a:t>
            </a:r>
            <a:endParaRPr lang="en-US" sz="4500" dirty="0"/>
          </a:p>
        </p:txBody>
      </p:sp>
      <p:sp>
        <p:nvSpPr>
          <p:cNvPr id="4" name="Text 2"/>
          <p:cNvSpPr txBox="1"/>
          <p:nvPr/>
        </p:nvSpPr>
        <p:spPr>
          <a:xfrm>
            <a:off x="365760" y="1188720"/>
            <a:ext cx="1935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4B9C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REMEDIATION PLAN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365760" y="1536192"/>
            <a:ext cx="1935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900" b="1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Suggested Remediation Playbook</a:t>
            </a:r>
            <a:endParaRPr lang="en-US" sz="1900" dirty="0"/>
          </a:p>
        </p:txBody>
      </p:sp>
      <p:sp>
        <p:nvSpPr>
          <p:cNvPr id="6" name="Text 4"/>
          <p:cNvSpPr txBox="1"/>
          <p:nvPr/>
        </p:nvSpPr>
        <p:spPr>
          <a:xfrm>
            <a:off x="365760" y="3364992"/>
            <a:ext cx="1935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C6CAD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Recommended actions, not tracked metrics — EVULNABLE does not currently ingest ticketing, EDR or asset-inventory data.</a:t>
            </a:r>
            <a:endParaRPr lang="en-US" sz="1000" dirty="0"/>
          </a:p>
        </p:txBody>
      </p:sp>
      <p:pic>
        <p:nvPicPr>
          <p:cNvPr id="7" name="Image 0" descr="/app/reports/assets/evulnable-logo-pri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6090920"/>
            <a:ext cx="1317037" cy="355600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3124200" y="457200"/>
            <a:ext cx="8610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General process guidance for this release.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124200" y="960120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037836" y="1088136"/>
            <a:ext cx="0" cy="493776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124200" y="1143000"/>
            <a:ext cx="38100" cy="310896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12" name="Text 9"/>
          <p:cNvSpPr txBox="1"/>
          <p:nvPr/>
        </p:nvSpPr>
        <p:spPr>
          <a:xfrm>
            <a:off x="3252216" y="1088136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0–24 Hours</a:t>
            </a:r>
            <a:endParaRPr lang="en-US" sz="1700" dirty="0"/>
          </a:p>
        </p:txBody>
      </p:sp>
      <p:sp>
        <p:nvSpPr>
          <p:cNvPr id="13" name="Text 10"/>
          <p:cNvSpPr txBox="1"/>
          <p:nvPr/>
        </p:nvSpPr>
        <p:spPr>
          <a:xfrm>
            <a:off x="3252216" y="1472184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TRIAGE + EXPOSURE CHECK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5177536" y="1106424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Confirm which assets run the affected Windows versions</a:t>
            </a:r>
            <a:endParaRPr lang="en-US" sz="1400" dirty="0"/>
          </a:p>
        </p:txBody>
      </p:sp>
      <p:sp>
        <p:nvSpPr>
          <p:cNvPr id="15" name="Text 12"/>
          <p:cNvSpPr txBox="1"/>
          <p:nvPr/>
        </p:nvSpPr>
        <p:spPr>
          <a:xfrm>
            <a:off x="7430922" y="1106424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Open emergency tracking for CVE-2026-68820 (confirmed exploited)</a:t>
            </a:r>
            <a:endParaRPr lang="en-US" sz="1400" dirty="0"/>
          </a:p>
        </p:txBody>
      </p:sp>
      <p:sp>
        <p:nvSpPr>
          <p:cNvPr id="16" name="Text 13"/>
          <p:cNvSpPr txBox="1"/>
          <p:nvPr/>
        </p:nvSpPr>
        <p:spPr>
          <a:xfrm>
            <a:off x="9684309" y="1106424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Confirm maintenance windows and rollback owners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3124200" y="2258568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3124200" y="2441448"/>
            <a:ext cx="38100" cy="310896"/>
          </a:xfrm>
          <a:prstGeom prst="rect">
            <a:avLst/>
          </a:prstGeom>
          <a:solidFill>
            <a:srgbClr val="3D6FF0"/>
          </a:solidFill>
          <a:ln/>
        </p:spPr>
      </p:sp>
      <p:sp>
        <p:nvSpPr>
          <p:cNvPr id="19" name="Text 16"/>
          <p:cNvSpPr txBox="1"/>
          <p:nvPr/>
        </p:nvSpPr>
        <p:spPr>
          <a:xfrm>
            <a:off x="3252216" y="2386584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D6F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24–72 Hours</a:t>
            </a:r>
            <a:endParaRPr lang="en-US" sz="1700" dirty="0"/>
          </a:p>
        </p:txBody>
      </p:sp>
      <p:sp>
        <p:nvSpPr>
          <p:cNvPr id="20" name="Text 17"/>
          <p:cNvSpPr txBox="1"/>
          <p:nvPr/>
        </p:nvSpPr>
        <p:spPr>
          <a:xfrm>
            <a:off x="3252216" y="2770632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EMERGENCY DEPLOYMENT</a:t>
            </a:r>
            <a:endParaRPr lang="en-US" sz="1100" dirty="0"/>
          </a:p>
        </p:txBody>
      </p:sp>
      <p:sp>
        <p:nvSpPr>
          <p:cNvPr id="21" name="Text 18"/>
          <p:cNvSpPr txBox="1"/>
          <p:nvPr/>
        </p:nvSpPr>
        <p:spPr>
          <a:xfrm>
            <a:off x="5177536" y="2404872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Patch CVE-2026-68820 on Windows endpoints and servers first</a:t>
            </a:r>
            <a:endParaRPr lang="en-US" sz="1400" dirty="0"/>
          </a:p>
        </p:txBody>
      </p:sp>
      <p:sp>
        <p:nvSpPr>
          <p:cNvPr id="22" name="Text 19"/>
          <p:cNvSpPr txBox="1"/>
          <p:nvPr/>
        </p:nvSpPr>
        <p:spPr>
          <a:xfrm>
            <a:off x="7430922" y="2404872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Monitor for privilege-escalation behavior post-patch</a:t>
            </a:r>
            <a:endParaRPr lang="en-US" sz="1400" dirty="0"/>
          </a:p>
        </p:txBody>
      </p:sp>
      <p:sp>
        <p:nvSpPr>
          <p:cNvPr id="23" name="Text 20"/>
          <p:cNvSpPr txBox="1"/>
          <p:nvPr/>
        </p:nvSpPr>
        <p:spPr>
          <a:xfrm>
            <a:off x="9684309" y="2404872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Capture evidence for compliance reporting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3124200" y="3557016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3124200" y="3739896"/>
            <a:ext cx="38100" cy="310896"/>
          </a:xfrm>
          <a:prstGeom prst="rect">
            <a:avLst/>
          </a:prstGeom>
          <a:solidFill>
            <a:srgbClr val="3D6FF0"/>
          </a:solidFill>
          <a:ln/>
        </p:spPr>
      </p:sp>
      <p:sp>
        <p:nvSpPr>
          <p:cNvPr id="26" name="Text 23"/>
          <p:cNvSpPr txBox="1"/>
          <p:nvPr/>
        </p:nvSpPr>
        <p:spPr>
          <a:xfrm>
            <a:off x="3252216" y="3685032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D6F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7 Days</a:t>
            </a:r>
            <a:endParaRPr lang="en-US" sz="1700" dirty="0"/>
          </a:p>
        </p:txBody>
      </p:sp>
      <p:sp>
        <p:nvSpPr>
          <p:cNvPr id="27" name="Text 24"/>
          <p:cNvSpPr txBox="1"/>
          <p:nvPr/>
        </p:nvSpPr>
        <p:spPr>
          <a:xfrm>
            <a:off x="3252216" y="4069080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CRITICAL + HIGH EXPOSURE</a:t>
            </a:r>
            <a:endParaRPr lang="en-US" sz="1100" dirty="0"/>
          </a:p>
        </p:txBody>
      </p:sp>
      <p:sp>
        <p:nvSpPr>
          <p:cNvPr id="28" name="Text 25"/>
          <p:cNvSpPr txBox="1"/>
          <p:nvPr/>
        </p:nvSpPr>
        <p:spPr>
          <a:xfrm>
            <a:off x="5177536" y="3703320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Patch remaining Elevated-band CVEs on the Priority list</a:t>
            </a:r>
            <a:endParaRPr lang="en-US" sz="1400" dirty="0"/>
          </a:p>
        </p:txBody>
      </p:sp>
      <p:sp>
        <p:nvSpPr>
          <p:cNvPr id="29" name="Text 26"/>
          <p:cNvSpPr txBox="1"/>
          <p:nvPr/>
        </p:nvSpPr>
        <p:spPr>
          <a:xfrm>
            <a:off x="7430922" y="3703320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Validate patch success with a vulnerability scan</a:t>
            </a:r>
            <a:endParaRPr lang="en-US" sz="1400" dirty="0"/>
          </a:p>
        </p:txBody>
      </p:sp>
      <p:sp>
        <p:nvSpPr>
          <p:cNvPr id="30" name="Text 27"/>
          <p:cNvSpPr txBox="1"/>
          <p:nvPr/>
        </p:nvSpPr>
        <p:spPr>
          <a:xfrm>
            <a:off x="9684309" y="3703320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Flag any assets blocked by business constraints</a:t>
            </a:r>
            <a:endParaRPr lang="en-US" sz="1400" dirty="0"/>
          </a:p>
        </p:txBody>
      </p:sp>
      <p:sp>
        <p:nvSpPr>
          <p:cNvPr id="31" name="Shape 28"/>
          <p:cNvSpPr/>
          <p:nvPr/>
        </p:nvSpPr>
        <p:spPr>
          <a:xfrm>
            <a:off x="3124200" y="4855464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3124200" y="5038344"/>
            <a:ext cx="38100" cy="310896"/>
          </a:xfrm>
          <a:prstGeom prst="rect">
            <a:avLst/>
          </a:prstGeom>
          <a:solidFill>
            <a:srgbClr val="2A3B6E"/>
          </a:solidFill>
          <a:ln/>
        </p:spPr>
      </p:sp>
      <p:sp>
        <p:nvSpPr>
          <p:cNvPr id="33" name="Text 30"/>
          <p:cNvSpPr txBox="1"/>
          <p:nvPr/>
        </p:nvSpPr>
        <p:spPr>
          <a:xfrm>
            <a:off x="3252216" y="498348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2A3B6E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30 Days</a:t>
            </a:r>
            <a:endParaRPr lang="en-US" sz="1700" dirty="0"/>
          </a:p>
        </p:txBody>
      </p:sp>
      <p:sp>
        <p:nvSpPr>
          <p:cNvPr id="34" name="Text 31"/>
          <p:cNvSpPr txBox="1"/>
          <p:nvPr/>
        </p:nvSpPr>
        <p:spPr>
          <a:xfrm>
            <a:off x="3252216" y="5367528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CLOSURE</a:t>
            </a:r>
            <a:endParaRPr lang="en-US" sz="1100" dirty="0"/>
          </a:p>
        </p:txBody>
      </p:sp>
      <p:sp>
        <p:nvSpPr>
          <p:cNvPr id="35" name="Text 32"/>
          <p:cNvSpPr txBox="1"/>
          <p:nvPr/>
        </p:nvSpPr>
        <p:spPr>
          <a:xfrm>
            <a:off x="5177536" y="5001768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Close remaining Important/Moderate CVEs on your own SLA</a:t>
            </a:r>
            <a:endParaRPr lang="en-US" sz="1400" dirty="0"/>
          </a:p>
        </p:txBody>
      </p:sp>
      <p:sp>
        <p:nvSpPr>
          <p:cNvPr id="36" name="Text 33"/>
          <p:cNvSpPr txBox="1"/>
          <p:nvPr/>
        </p:nvSpPr>
        <p:spPr>
          <a:xfrm>
            <a:off x="7430922" y="5001768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Document any risk acceptances</a:t>
            </a:r>
            <a:endParaRPr lang="en-US" sz="1400" dirty="0"/>
          </a:p>
        </p:txBody>
      </p:sp>
      <p:sp>
        <p:nvSpPr>
          <p:cNvPr id="37" name="Text 34"/>
          <p:cNvSpPr txBox="1"/>
          <p:nvPr/>
        </p:nvSpPr>
        <p:spPr>
          <a:xfrm>
            <a:off x="9684309" y="5001768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Carry lessons into next month's release</a:t>
            </a:r>
            <a:endParaRPr lang="en-US" sz="1400" dirty="0"/>
          </a:p>
        </p:txBody>
      </p:sp>
      <p:sp>
        <p:nvSpPr>
          <p:cNvPr id="38" name="Shape 35"/>
          <p:cNvSpPr/>
          <p:nvPr/>
        </p:nvSpPr>
        <p:spPr>
          <a:xfrm>
            <a:off x="3124200" y="6153912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3124200" y="6473952"/>
            <a:ext cx="645772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MONTHLY PATCH TUESDAY BRIEFING (MICROSOFT ONLY)</a:t>
            </a:r>
            <a:endParaRPr lang="en-US" sz="1100" dirty="0"/>
          </a:p>
        </p:txBody>
      </p:sp>
      <p:sp>
        <p:nvSpPr>
          <p:cNvPr id="40" name="Text 37"/>
          <p:cNvSpPr txBox="1"/>
          <p:nvPr/>
        </p:nvSpPr>
        <p:spPr>
          <a:xfrm>
            <a:off x="10088575" y="6473952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SLIDE 3 OF 3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2026-09-07T09:51:00Z</dcterms:created>
  <dcterms:modified xsi:type="dcterms:W3CDTF">2026-09-07T09:51:00Z</dcterms:modified>
</cp:coreProperties>
</file>